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Bebas Neue Bold" charset="1" panose="020B0606020202050201"/>
      <p:regular r:id="rId17"/>
    </p:embeddedFont>
    <p:embeddedFont>
      <p:font typeface="Cooper Hewitt Bold" charset="1" panose="00000000000000000000"/>
      <p:regular r:id="rId18"/>
    </p:embeddedFont>
    <p:embeddedFont>
      <p:font typeface="TT Bluescreens Bold" charset="1" panose="02000806040000020004"/>
      <p:regular r:id="rId19"/>
    </p:embeddedFont>
    <p:embeddedFont>
      <p:font typeface="Poppins Bold" charset="1" panose="00000800000000000000"/>
      <p:regular r:id="rId20"/>
    </p:embeddedFont>
    <p:embeddedFont>
      <p:font typeface="Poppins Bold Italics" charset="1" panose="00000800000000000000"/>
      <p:regular r:id="rId21"/>
    </p:embeddedFont>
    <p:embeddedFont>
      <p:font typeface="Montserrat Bold" charset="1" panose="00000800000000000000"/>
      <p:regular r:id="rId22"/>
    </p:embeddedFont>
    <p:embeddedFont>
      <p:font typeface="Bio Rhyme Expanded Ultra-Bold" charset="1" panose="00000905000000000000"/>
      <p:regular r:id="rId23"/>
    </p:embeddedFont>
    <p:embeddedFont>
      <p:font typeface="Canva Sans Bold" charset="1" panose="020B0803030501040103"/>
      <p:regular r:id="rId24"/>
    </p:embeddedFont>
    <p:embeddedFont>
      <p:font typeface="Montserrat Semi-Bold" charset="1" panose="00000700000000000000"/>
      <p:regular r:id="rId25"/>
    </p:embeddedFont>
    <p:embeddedFont>
      <p:font typeface="Poppins Medium" charset="1" panose="00000600000000000000"/>
      <p:regular r:id="rId26"/>
    </p:embeddedFont>
    <p:embeddedFont>
      <p:font typeface="JetBrains Mono" charset="1" panose="02010509020102050004"/>
      <p:regular r:id="rId27"/>
    </p:embeddedFont>
    <p:embeddedFont>
      <p:font typeface="Aerospace bold" charset="1" panose="00000500000000000000"/>
      <p:regular r:id="rId28"/>
    </p:embeddedFont>
    <p:embeddedFont>
      <p:font typeface="Canva Sans" charset="1" panose="020B05030305010401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VAEowxCciu8.mp4" Type="http://schemas.openxmlformats.org/officeDocument/2006/relationships/video"/><Relationship Id="rId4" Target="../media/VAEowxCciu8.mp4" Type="http://schemas.microsoft.com/office/2007/relationships/media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370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2699" y="593992"/>
            <a:ext cx="18918310" cy="1125456"/>
            <a:chOff x="0" y="0"/>
            <a:chExt cx="4982600" cy="2964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82600" cy="296416"/>
            </a:xfrm>
            <a:custGeom>
              <a:avLst/>
              <a:gdLst/>
              <a:ahLst/>
              <a:cxnLst/>
              <a:rect r="r" b="b" t="t" l="l"/>
              <a:pathLst>
                <a:path h="296416" w="4982600">
                  <a:moveTo>
                    <a:pt x="0" y="0"/>
                  </a:moveTo>
                  <a:lnTo>
                    <a:pt x="4982600" y="0"/>
                  </a:lnTo>
                  <a:lnTo>
                    <a:pt x="4982600" y="296416"/>
                  </a:lnTo>
                  <a:lnTo>
                    <a:pt x="0" y="296416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100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82600" cy="3345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476114" y="8333240"/>
            <a:ext cx="7315200" cy="1064029"/>
          </a:xfrm>
          <a:custGeom>
            <a:avLst/>
            <a:gdLst/>
            <a:ahLst/>
            <a:cxnLst/>
            <a:rect r="r" b="b" t="t" l="l"/>
            <a:pathLst>
              <a:path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64929" y="409821"/>
            <a:ext cx="7315200" cy="1064029"/>
          </a:xfrm>
          <a:custGeom>
            <a:avLst/>
            <a:gdLst/>
            <a:ahLst/>
            <a:cxnLst/>
            <a:rect r="r" b="b" t="t" l="l"/>
            <a:pathLst>
              <a:path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-5400000">
            <a:off x="16589159" y="8439578"/>
            <a:ext cx="2272060" cy="444274"/>
            <a:chOff x="0" y="0"/>
            <a:chExt cx="598403" cy="1170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98403" cy="117010"/>
            </a:xfrm>
            <a:custGeom>
              <a:avLst/>
              <a:gdLst/>
              <a:ahLst/>
              <a:cxnLst/>
              <a:rect r="r" b="b" t="t" l="l"/>
              <a:pathLst>
                <a:path h="117010" w="598403">
                  <a:moveTo>
                    <a:pt x="0" y="0"/>
                  </a:moveTo>
                  <a:lnTo>
                    <a:pt x="598403" y="0"/>
                  </a:lnTo>
                  <a:lnTo>
                    <a:pt x="598403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1A5D3F">
                    <a:alpha val="0"/>
                  </a:srgbClr>
                </a:gs>
                <a:gs pos="50000">
                  <a:srgbClr val="1E3203">
                    <a:alpha val="100000"/>
                  </a:srgbClr>
                </a:gs>
                <a:gs pos="100000">
                  <a:srgbClr val="1F64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598403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163050" y="811837"/>
            <a:ext cx="1142478" cy="689766"/>
          </a:xfrm>
          <a:custGeom>
            <a:avLst/>
            <a:gdLst/>
            <a:ahLst/>
            <a:cxnLst/>
            <a:rect r="r" b="b" t="t" l="l"/>
            <a:pathLst>
              <a:path h="689766" w="1142478">
                <a:moveTo>
                  <a:pt x="0" y="0"/>
                </a:moveTo>
                <a:lnTo>
                  <a:pt x="1142478" y="0"/>
                </a:lnTo>
                <a:lnTo>
                  <a:pt x="1142478" y="689766"/>
                </a:lnTo>
                <a:lnTo>
                  <a:pt x="0" y="6897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36816" y="4970399"/>
            <a:ext cx="4288374" cy="37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04"/>
              </a:lnSpc>
            </a:pPr>
            <a:r>
              <a:rPr lang="en-US" b="true" sz="2600" i="true" spc="46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FARMING RIGHT, PROFITS IN SIGHT.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57768" y="5923817"/>
            <a:ext cx="10095519" cy="3681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b="true" sz="2299" spc="229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-&gt; INNOVATIVE SOLUTIONS FOR MODERN FARMING.</a:t>
            </a:r>
          </a:p>
          <a:p>
            <a:pPr algn="l">
              <a:lnSpc>
                <a:spcPts val="2874"/>
              </a:lnSpc>
            </a:pPr>
          </a:p>
          <a:p>
            <a:pPr algn="l">
              <a:lnSpc>
                <a:spcPts val="2874"/>
              </a:lnSpc>
            </a:pPr>
            <a:r>
              <a:rPr lang="en-US" b="true" sz="2299" spc="229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-&gt; </a:t>
            </a:r>
            <a:r>
              <a:rPr lang="en-US" sz="2299" spc="22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Data-Driven Insights for Enhanced Productivity.</a:t>
            </a:r>
          </a:p>
          <a:p>
            <a:pPr algn="l">
              <a:lnSpc>
                <a:spcPts val="2874"/>
              </a:lnSpc>
            </a:pPr>
          </a:p>
          <a:p>
            <a:pPr algn="l">
              <a:lnSpc>
                <a:spcPts val="2874"/>
              </a:lnSpc>
            </a:pPr>
            <a:r>
              <a:rPr lang="en-US" b="true" sz="2299" spc="229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-&gt; </a:t>
            </a:r>
            <a:r>
              <a:rPr lang="en-US" sz="2299" spc="22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Empowering Sustainable Agriculture.</a:t>
            </a:r>
          </a:p>
          <a:p>
            <a:pPr algn="l">
              <a:lnSpc>
                <a:spcPts val="2874"/>
              </a:lnSpc>
            </a:pPr>
          </a:p>
          <a:p>
            <a:pPr algn="l">
              <a:lnSpc>
                <a:spcPts val="2874"/>
              </a:lnSpc>
            </a:pPr>
            <a:r>
              <a:rPr lang="en-US" b="true" sz="2299" spc="229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-&gt; </a:t>
            </a:r>
            <a:r>
              <a:rPr lang="en-US" sz="2299" spc="22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Maximizing Yield, Minimizing Impact.</a:t>
            </a:r>
          </a:p>
          <a:p>
            <a:pPr algn="l">
              <a:lnSpc>
                <a:spcPts val="2874"/>
              </a:lnSpc>
            </a:pPr>
          </a:p>
          <a:p>
            <a:pPr algn="l">
              <a:lnSpc>
                <a:spcPts val="2874"/>
              </a:lnSpc>
            </a:pPr>
            <a:r>
              <a:rPr lang="en-US" b="true" sz="2299" spc="229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-&gt; </a:t>
            </a:r>
            <a:r>
              <a:rPr lang="en-US" sz="2299" spc="229" b="true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Driving Innovation in Crop Management.</a:t>
            </a:r>
          </a:p>
          <a:p>
            <a:pPr algn="l">
              <a:lnSpc>
                <a:spcPts val="2874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121806" y="2462398"/>
            <a:ext cx="14764601" cy="325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70"/>
              </a:lnSpc>
            </a:pPr>
            <a:r>
              <a:rPr lang="en-US" b="true" sz="25501" spc="-816">
                <a:solidFill>
                  <a:srgbClr val="80C772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CROP CORE TECH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370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781" y="839590"/>
            <a:ext cx="18771125" cy="444274"/>
            <a:chOff x="0" y="0"/>
            <a:chExt cx="4943835" cy="11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3835" cy="117010"/>
            </a:xfrm>
            <a:custGeom>
              <a:avLst/>
              <a:gdLst/>
              <a:ahLst/>
              <a:cxnLst/>
              <a:rect r="r" b="b" t="t" l="l"/>
              <a:pathLst>
                <a:path h="117010" w="4943835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100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6589159" y="8439578"/>
            <a:ext cx="2272060" cy="444274"/>
            <a:chOff x="0" y="0"/>
            <a:chExt cx="598403" cy="117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8403" cy="117010"/>
            </a:xfrm>
            <a:custGeom>
              <a:avLst/>
              <a:gdLst/>
              <a:ahLst/>
              <a:cxnLst/>
              <a:rect r="r" b="b" t="t" l="l"/>
              <a:pathLst>
                <a:path h="117010" w="598403">
                  <a:moveTo>
                    <a:pt x="0" y="0"/>
                  </a:moveTo>
                  <a:lnTo>
                    <a:pt x="598403" y="0"/>
                  </a:lnTo>
                  <a:lnTo>
                    <a:pt x="598403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1A5D3F">
                    <a:alpha val="0"/>
                  </a:srgbClr>
                </a:gs>
                <a:gs pos="50000">
                  <a:srgbClr val="1E3203">
                    <a:alpha val="100000"/>
                  </a:srgbClr>
                </a:gs>
                <a:gs pos="100000">
                  <a:srgbClr val="1F64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8403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055114" y="3530482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937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  <a:r>
                <a:rPr lang="en-US" b="true" sz="1570">
                  <a:solidFill>
                    <a:srgbClr val="000000">
                      <a:alpha val="0"/>
                    </a:srgbClr>
                  </a:solidFill>
                  <a:latin typeface="Poppins Medium"/>
                  <a:ea typeface="Poppins Medium"/>
                  <a:cs typeface="Poppins Medium"/>
                  <a:sym typeface="Poppins Medium"/>
                </a:rPr>
                <a:t>onc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859870" y="4978282"/>
            <a:ext cx="14568261" cy="4056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0"/>
              </a:lnSpc>
              <a:spcBef>
                <a:spcPct val="0"/>
              </a:spcBef>
            </a:pPr>
            <a:r>
              <a:rPr lang="en-US" b="true" sz="3307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 summary, Crop-Core Tech is dedicated to revolutionizing modern farming with innovative, data-driven solutions that maximize productivity while promoting sustainability. By empowering farmers with cutting-edge technology and fostering strong partnerships, we are driving growth and profitability in the agricultural sector. Together, we can shape the future of farming—smarter, more efficient, and more sustainable.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1224" y="1795152"/>
            <a:ext cx="14764601" cy="382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99"/>
              </a:lnSpc>
            </a:pPr>
            <a:r>
              <a:rPr lang="en-US" b="true" sz="29999" spc="-959">
                <a:solidFill>
                  <a:srgbClr val="80C772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CONCLUSION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370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781" y="839590"/>
            <a:ext cx="18771125" cy="444274"/>
            <a:chOff x="0" y="0"/>
            <a:chExt cx="4943835" cy="11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3835" cy="117010"/>
            </a:xfrm>
            <a:custGeom>
              <a:avLst/>
              <a:gdLst/>
              <a:ahLst/>
              <a:cxnLst/>
              <a:rect r="r" b="b" t="t" l="l"/>
              <a:pathLst>
                <a:path h="117010" w="4943835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100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6589159" y="8439578"/>
            <a:ext cx="2272060" cy="444274"/>
            <a:chOff x="0" y="0"/>
            <a:chExt cx="598403" cy="117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8403" cy="117010"/>
            </a:xfrm>
            <a:custGeom>
              <a:avLst/>
              <a:gdLst/>
              <a:ahLst/>
              <a:cxnLst/>
              <a:rect r="r" b="b" t="t" l="l"/>
              <a:pathLst>
                <a:path h="117010" w="598403">
                  <a:moveTo>
                    <a:pt x="0" y="0"/>
                  </a:moveTo>
                  <a:lnTo>
                    <a:pt x="598403" y="0"/>
                  </a:lnTo>
                  <a:lnTo>
                    <a:pt x="598403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1A5D3F">
                    <a:alpha val="0"/>
                  </a:srgbClr>
                </a:gs>
                <a:gs pos="50000">
                  <a:srgbClr val="1E3203">
                    <a:alpha val="100000"/>
                  </a:srgbClr>
                </a:gs>
                <a:gs pos="100000">
                  <a:srgbClr val="1F64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8403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808899" y="1597445"/>
            <a:ext cx="10651152" cy="5614658"/>
            <a:chOff x="0" y="0"/>
            <a:chExt cx="14201536" cy="748621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542925"/>
              <a:ext cx="14201536" cy="44638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950"/>
                </a:lnSpc>
              </a:pPr>
              <a:r>
                <a:rPr lang="en-US" b="true" sz="24690">
                  <a:solidFill>
                    <a:srgbClr val="80C772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Thank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043304" y="4371883"/>
              <a:ext cx="10237011" cy="31143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771"/>
                </a:lnSpc>
              </a:pPr>
              <a:r>
                <a:rPr lang="en-US" b="true" sz="1729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You!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739267" y="7468535"/>
            <a:ext cx="8901029" cy="1043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0"/>
              </a:lnSpc>
            </a:pPr>
            <a:r>
              <a:rPr lang="en-US" sz="3000" spc="600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FARMING SMARTER</a:t>
            </a:r>
          </a:p>
          <a:p>
            <a:pPr algn="ctr">
              <a:lnSpc>
                <a:spcPts val="4230"/>
              </a:lnSpc>
            </a:pPr>
            <a:r>
              <a:rPr lang="en-US" sz="3000" spc="600">
                <a:solidFill>
                  <a:srgbClr val="FF5055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PROFITING TOGETHER.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146178" y="7314040"/>
            <a:ext cx="2998823" cy="604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6"/>
              </a:lnSpc>
            </a:pPr>
            <a:r>
              <a:rPr lang="en-US" sz="3699">
                <a:solidFill>
                  <a:srgbClr val="FFFFFF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CACHE ME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410529" y="8038130"/>
            <a:ext cx="2102048" cy="2052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PRANNAVAKHANTH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VENKATAKRISHNAN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HARIPRASAADH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KALYAN SUDARSAN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LOHITA LAKSHMI</a:t>
            </a:r>
          </a:p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MITIL GIRISH</a:t>
            </a:r>
          </a:p>
          <a:p>
            <a:pPr algn="ctr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370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781" y="839590"/>
            <a:ext cx="18771125" cy="444274"/>
            <a:chOff x="0" y="0"/>
            <a:chExt cx="4943835" cy="11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3835" cy="117010"/>
            </a:xfrm>
            <a:custGeom>
              <a:avLst/>
              <a:gdLst/>
              <a:ahLst/>
              <a:cxnLst/>
              <a:rect r="r" b="b" t="t" l="l"/>
              <a:pathLst>
                <a:path h="117010" w="4943835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100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6589159" y="8439578"/>
            <a:ext cx="2272060" cy="444274"/>
            <a:chOff x="0" y="0"/>
            <a:chExt cx="598403" cy="117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8403" cy="117010"/>
            </a:xfrm>
            <a:custGeom>
              <a:avLst/>
              <a:gdLst/>
              <a:ahLst/>
              <a:cxnLst/>
              <a:rect r="r" b="b" t="t" l="l"/>
              <a:pathLst>
                <a:path h="117010" w="598403">
                  <a:moveTo>
                    <a:pt x="0" y="0"/>
                  </a:moveTo>
                  <a:lnTo>
                    <a:pt x="598403" y="0"/>
                  </a:lnTo>
                  <a:lnTo>
                    <a:pt x="598403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1A5D3F">
                    <a:alpha val="0"/>
                  </a:srgbClr>
                </a:gs>
                <a:gs pos="50000">
                  <a:srgbClr val="1E3203">
                    <a:alpha val="100000"/>
                  </a:srgbClr>
                </a:gs>
                <a:gs pos="100000">
                  <a:srgbClr val="1F64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8403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24071" y="8661715"/>
            <a:ext cx="4590485" cy="667707"/>
          </a:xfrm>
          <a:custGeom>
            <a:avLst/>
            <a:gdLst/>
            <a:ahLst/>
            <a:cxnLst/>
            <a:rect r="r" b="b" t="t" l="l"/>
            <a:pathLst>
              <a:path h="667707" w="4590485">
                <a:moveTo>
                  <a:pt x="0" y="0"/>
                </a:moveTo>
                <a:lnTo>
                  <a:pt x="4590486" y="0"/>
                </a:lnTo>
                <a:lnTo>
                  <a:pt x="4590486" y="667707"/>
                </a:lnTo>
                <a:lnTo>
                  <a:pt x="0" y="667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21868" y="3159207"/>
            <a:ext cx="2301136" cy="230113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2B833">
                    <a:alpha val="0"/>
                  </a:srgbClr>
                </a:gs>
                <a:gs pos="100000">
                  <a:srgbClr val="0266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717344" y="843452"/>
            <a:ext cx="613661" cy="370495"/>
          </a:xfrm>
          <a:custGeom>
            <a:avLst/>
            <a:gdLst/>
            <a:ahLst/>
            <a:cxnLst/>
            <a:rect r="r" b="b" t="t" l="l"/>
            <a:pathLst>
              <a:path h="370495" w="613661">
                <a:moveTo>
                  <a:pt x="0" y="0"/>
                </a:moveTo>
                <a:lnTo>
                  <a:pt x="613661" y="0"/>
                </a:lnTo>
                <a:lnTo>
                  <a:pt x="613661" y="370496"/>
                </a:lnTo>
                <a:lnTo>
                  <a:pt x="0" y="370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02091" y="1925570"/>
            <a:ext cx="10034937" cy="7872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Number of Users: </a:t>
            </a:r>
            <a:r>
              <a:rPr lang="en-US" b="true" sz="3196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120</a:t>
            </a:r>
          </a:p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New Users (20% growth rate): </a:t>
            </a:r>
            <a:r>
              <a:rPr lang="en-US" b="true" sz="3196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120</a:t>
            </a:r>
          </a:p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Revenue:</a:t>
            </a:r>
          </a:p>
          <a:p>
            <a:pPr algn="l">
              <a:lnSpc>
                <a:spcPts val="4475"/>
              </a:lnSpc>
            </a:pPr>
            <a:r>
              <a:rPr lang="en-US" b="true" sz="31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b="true" sz="31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Installation Revenue: </a:t>
            </a:r>
            <a:r>
              <a:rPr lang="en-US" b="true" sz="3196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₹12,00,000</a:t>
            </a:r>
          </a:p>
          <a:p>
            <a:pPr algn="l">
              <a:lnSpc>
                <a:spcPts val="4475"/>
              </a:lnSpc>
            </a:pPr>
            <a:r>
              <a:rPr lang="en-US" b="true" sz="31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b="true" sz="3196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Subscription Revenue: </a:t>
            </a:r>
            <a:r>
              <a:rPr lang="en-US" b="true" sz="3196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₹28,320</a:t>
            </a:r>
          </a:p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Revenue:</a:t>
            </a:r>
            <a:r>
              <a:rPr lang="en-US" b="true" sz="3196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₹12,28,320</a:t>
            </a:r>
          </a:p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</a:t>
            </a: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Costs:</a:t>
            </a:r>
          </a:p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:</a:t>
            </a: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Annual Server Cost:</a:t>
            </a:r>
            <a:r>
              <a:rPr lang="en-US" b="true" sz="3196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₹10,000</a:t>
            </a:r>
          </a:p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:</a:t>
            </a: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Monthly Expenses:</a:t>
            </a:r>
            <a:r>
              <a:rPr lang="en-US" b="true" sz="3196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₹6,00,000</a:t>
            </a:r>
          </a:p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:</a:t>
            </a: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Installation Costs: </a:t>
            </a:r>
            <a:r>
              <a:rPr lang="en-US" b="true" sz="3196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₹9,60,000</a:t>
            </a:r>
          </a:p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</a:t>
            </a: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Costs: </a:t>
            </a:r>
            <a:r>
              <a:rPr lang="en-US" b="true" sz="3196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₹15,70,000</a:t>
            </a:r>
          </a:p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 Profit/Loss: </a:t>
            </a:r>
            <a:r>
              <a:rPr lang="en-US" b="true" sz="3196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(₹3,41,680)</a:t>
            </a:r>
          </a:p>
          <a:p>
            <a:pPr algn="l">
              <a:lnSpc>
                <a:spcPts val="4475"/>
              </a:lnSpc>
            </a:pP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196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Profit/Loss Status: </a:t>
            </a:r>
            <a:r>
              <a:rPr lang="en-US" b="true" sz="3196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Loss</a:t>
            </a:r>
          </a:p>
          <a:p>
            <a:pPr algn="ctr">
              <a:lnSpc>
                <a:spcPts val="447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947755" y="1773412"/>
            <a:ext cx="6555297" cy="198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b="true" sz="7875">
                <a:solidFill>
                  <a:srgbClr val="3493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Year 1 Profit</a:t>
            </a:r>
            <a:r>
              <a:rPr lang="en-US" b="true" sz="787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Projection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38271" y="3360090"/>
            <a:ext cx="8361580" cy="7253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370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781" y="839590"/>
            <a:ext cx="18771125" cy="444274"/>
            <a:chOff x="0" y="0"/>
            <a:chExt cx="4943835" cy="11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3835" cy="117010"/>
            </a:xfrm>
            <a:custGeom>
              <a:avLst/>
              <a:gdLst/>
              <a:ahLst/>
              <a:cxnLst/>
              <a:rect r="r" b="b" t="t" l="l"/>
              <a:pathLst>
                <a:path h="117010" w="4943835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100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6589159" y="8439578"/>
            <a:ext cx="2272060" cy="444274"/>
            <a:chOff x="0" y="0"/>
            <a:chExt cx="598403" cy="117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8403" cy="117010"/>
            </a:xfrm>
            <a:custGeom>
              <a:avLst/>
              <a:gdLst/>
              <a:ahLst/>
              <a:cxnLst/>
              <a:rect r="r" b="b" t="t" l="l"/>
              <a:pathLst>
                <a:path h="117010" w="598403">
                  <a:moveTo>
                    <a:pt x="0" y="0"/>
                  </a:moveTo>
                  <a:lnTo>
                    <a:pt x="598403" y="0"/>
                  </a:lnTo>
                  <a:lnTo>
                    <a:pt x="598403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1A5D3F">
                    <a:alpha val="0"/>
                  </a:srgbClr>
                </a:gs>
                <a:gs pos="50000">
                  <a:srgbClr val="1E3203">
                    <a:alpha val="100000"/>
                  </a:srgbClr>
                </a:gs>
                <a:gs pos="100000">
                  <a:srgbClr val="1F64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8403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1005922" y="8661715"/>
            <a:ext cx="4590485" cy="667707"/>
          </a:xfrm>
          <a:custGeom>
            <a:avLst/>
            <a:gdLst/>
            <a:ahLst/>
            <a:cxnLst/>
            <a:rect r="r" b="b" t="t" l="l"/>
            <a:pathLst>
              <a:path h="667707" w="4590485">
                <a:moveTo>
                  <a:pt x="0" y="0"/>
                </a:moveTo>
                <a:lnTo>
                  <a:pt x="4590485" y="0"/>
                </a:lnTo>
                <a:lnTo>
                  <a:pt x="4590485" y="667707"/>
                </a:lnTo>
                <a:lnTo>
                  <a:pt x="0" y="667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21868" y="3159207"/>
            <a:ext cx="2301136" cy="230113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2B833">
                    <a:alpha val="0"/>
                  </a:srgbClr>
                </a:gs>
                <a:gs pos="100000">
                  <a:srgbClr val="0266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03984" y="1672257"/>
            <a:ext cx="6555297" cy="198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b="true" sz="7875">
                <a:solidFill>
                  <a:srgbClr val="3493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Year 2 Profit</a:t>
            </a:r>
            <a:r>
              <a:rPr lang="en-US" b="true" sz="787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Projection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219205" y="2054277"/>
            <a:ext cx="9728121" cy="787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Number of Users: </a:t>
            </a:r>
            <a:r>
              <a:rPr lang="en-US" sz="3199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288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New Users (20% growth rate): </a:t>
            </a:r>
            <a:r>
              <a:rPr lang="en-US" sz="3199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168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Revenue: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 :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Installation Revenue: </a:t>
            </a:r>
            <a:r>
              <a:rPr lang="en-US" sz="3199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₹16,80,000</a:t>
            </a:r>
          </a:p>
          <a:p>
            <a:pPr algn="l">
              <a:lnSpc>
                <a:spcPts val="4479"/>
              </a:lnSpc>
            </a:pPr>
            <a:r>
              <a:rPr lang="en-US" sz="3199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             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Subscription Revenue:</a:t>
            </a:r>
            <a:r>
              <a:rPr lang="en-US" sz="3199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 ₹67,968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: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Revenue: </a:t>
            </a:r>
            <a:r>
              <a:rPr lang="en-US" sz="3199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₹17,47,968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Costs: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: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Annual Server Cost: </a:t>
            </a:r>
            <a:r>
              <a:rPr lang="en-US" sz="3199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₹10,000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: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Monthly Expenses: </a:t>
            </a:r>
            <a:r>
              <a:rPr lang="en-US" sz="3199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₹6,00,000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: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Installation Costs: </a:t>
            </a:r>
            <a:r>
              <a:rPr lang="en-US" sz="3199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₹13,44,000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   :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Costs: </a:t>
            </a:r>
            <a:r>
              <a:rPr lang="en-US" sz="3199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₹19,54,000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 Profit/Loss: </a:t>
            </a:r>
            <a:r>
              <a:rPr lang="en-US" b="true" sz="3199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(₹2,06,032)</a:t>
            </a:r>
          </a:p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1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Profit/Loss Status: </a:t>
            </a:r>
            <a:r>
              <a:rPr lang="en-US" b="true" sz="3199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Loss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4121" y="3592497"/>
            <a:ext cx="7235845" cy="6994012"/>
          </a:xfrm>
          <a:prstGeom prst="rect">
            <a:avLst/>
          </a:prstGeom>
        </p:spPr>
      </p:pic>
      <p:sp>
        <p:nvSpPr>
          <p:cNvPr name="Freeform 15" id="15"/>
          <p:cNvSpPr/>
          <p:nvPr/>
        </p:nvSpPr>
        <p:spPr>
          <a:xfrm flipH="false" flipV="false" rot="0">
            <a:off x="2717344" y="843452"/>
            <a:ext cx="613661" cy="370495"/>
          </a:xfrm>
          <a:custGeom>
            <a:avLst/>
            <a:gdLst/>
            <a:ahLst/>
            <a:cxnLst/>
            <a:rect r="r" b="b" t="t" l="l"/>
            <a:pathLst>
              <a:path h="370495" w="613661">
                <a:moveTo>
                  <a:pt x="0" y="0"/>
                </a:moveTo>
                <a:lnTo>
                  <a:pt x="613661" y="0"/>
                </a:lnTo>
                <a:lnTo>
                  <a:pt x="613661" y="370496"/>
                </a:lnTo>
                <a:lnTo>
                  <a:pt x="0" y="370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370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781" y="839590"/>
            <a:ext cx="18771125" cy="444274"/>
            <a:chOff x="0" y="0"/>
            <a:chExt cx="4943835" cy="11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3835" cy="117010"/>
            </a:xfrm>
            <a:custGeom>
              <a:avLst/>
              <a:gdLst/>
              <a:ahLst/>
              <a:cxnLst/>
              <a:rect r="r" b="b" t="t" l="l"/>
              <a:pathLst>
                <a:path h="117010" w="4943835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100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624071" y="8661715"/>
            <a:ext cx="4590485" cy="667707"/>
          </a:xfrm>
          <a:custGeom>
            <a:avLst/>
            <a:gdLst/>
            <a:ahLst/>
            <a:cxnLst/>
            <a:rect r="r" b="b" t="t" l="l"/>
            <a:pathLst>
              <a:path h="667707" w="4590485">
                <a:moveTo>
                  <a:pt x="0" y="0"/>
                </a:moveTo>
                <a:lnTo>
                  <a:pt x="4590486" y="0"/>
                </a:lnTo>
                <a:lnTo>
                  <a:pt x="4590486" y="667707"/>
                </a:lnTo>
                <a:lnTo>
                  <a:pt x="0" y="667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121868" y="3159207"/>
            <a:ext cx="2301136" cy="230113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2B833">
                    <a:alpha val="0"/>
                  </a:srgbClr>
                </a:gs>
                <a:gs pos="100000">
                  <a:srgbClr val="0266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600526" y="2060943"/>
            <a:ext cx="9525549" cy="7872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Number of Users: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518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New Users (20% growth rate):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230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Revenue: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Installation Revenue: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₹23,00,000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Subscription Revenue: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₹1,22,248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Revenue: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₹24,22,248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Costs: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Annual Server Cost: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₹10,000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Monthly Expenses: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₹6,00,000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Installation Costs: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₹18,40,000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Costs: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₹24,50,000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 Profit/Loss: </a:t>
            </a:r>
            <a:r>
              <a:rPr lang="en-US" sz="3200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(₹27,752)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Profit/Loss Status: </a:t>
            </a:r>
            <a:r>
              <a:rPr lang="en-US" b="true" sz="3200" i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Loss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717344" y="843452"/>
            <a:ext cx="613661" cy="370495"/>
          </a:xfrm>
          <a:custGeom>
            <a:avLst/>
            <a:gdLst/>
            <a:ahLst/>
            <a:cxnLst/>
            <a:rect r="r" b="b" t="t" l="l"/>
            <a:pathLst>
              <a:path h="370495" w="613661">
                <a:moveTo>
                  <a:pt x="0" y="0"/>
                </a:moveTo>
                <a:lnTo>
                  <a:pt x="613661" y="0"/>
                </a:lnTo>
                <a:lnTo>
                  <a:pt x="613661" y="370496"/>
                </a:lnTo>
                <a:lnTo>
                  <a:pt x="0" y="370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-4024" y="3759947"/>
            <a:ext cx="8204185" cy="7007921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503984" y="1672257"/>
            <a:ext cx="6555297" cy="198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b="true" sz="7875">
                <a:solidFill>
                  <a:srgbClr val="3493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Year 3 Profit</a:t>
            </a:r>
            <a:r>
              <a:rPr lang="en-US" b="true" sz="787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Projection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370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781" y="839590"/>
            <a:ext cx="18771125" cy="444274"/>
            <a:chOff x="0" y="0"/>
            <a:chExt cx="4943835" cy="11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3835" cy="117010"/>
            </a:xfrm>
            <a:custGeom>
              <a:avLst/>
              <a:gdLst/>
              <a:ahLst/>
              <a:cxnLst/>
              <a:rect r="r" b="b" t="t" l="l"/>
              <a:pathLst>
                <a:path h="117010" w="4943835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100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6589159" y="8439578"/>
            <a:ext cx="2272060" cy="444274"/>
            <a:chOff x="0" y="0"/>
            <a:chExt cx="598403" cy="117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8403" cy="117010"/>
            </a:xfrm>
            <a:custGeom>
              <a:avLst/>
              <a:gdLst/>
              <a:ahLst/>
              <a:cxnLst/>
              <a:rect r="r" b="b" t="t" l="l"/>
              <a:pathLst>
                <a:path h="117010" w="598403">
                  <a:moveTo>
                    <a:pt x="0" y="0"/>
                  </a:moveTo>
                  <a:lnTo>
                    <a:pt x="598403" y="0"/>
                  </a:lnTo>
                  <a:lnTo>
                    <a:pt x="598403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1A5D3F">
                    <a:alpha val="0"/>
                  </a:srgbClr>
                </a:gs>
                <a:gs pos="50000">
                  <a:srgbClr val="1E3203">
                    <a:alpha val="100000"/>
                  </a:srgbClr>
                </a:gs>
                <a:gs pos="100000">
                  <a:srgbClr val="1F64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8403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624071" y="8661715"/>
            <a:ext cx="4590485" cy="667707"/>
          </a:xfrm>
          <a:custGeom>
            <a:avLst/>
            <a:gdLst/>
            <a:ahLst/>
            <a:cxnLst/>
            <a:rect r="r" b="b" t="t" l="l"/>
            <a:pathLst>
              <a:path h="667707" w="4590485">
                <a:moveTo>
                  <a:pt x="0" y="0"/>
                </a:moveTo>
                <a:lnTo>
                  <a:pt x="4590486" y="0"/>
                </a:lnTo>
                <a:lnTo>
                  <a:pt x="4590486" y="667707"/>
                </a:lnTo>
                <a:lnTo>
                  <a:pt x="0" y="6677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-121868" y="3159207"/>
            <a:ext cx="2301136" cy="230113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C2B833">
                    <a:alpha val="0"/>
                  </a:srgbClr>
                </a:gs>
                <a:gs pos="100000">
                  <a:srgbClr val="02660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704850" y="2228852"/>
            <a:ext cx="9317593" cy="731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Number of Users: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1,241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New Users (20% growth rate): </a:t>
            </a:r>
            <a:r>
              <a:rPr lang="en-US" sz="3200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723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Revenue: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Installation Revenue: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₹72,30,000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Subscription Revenue: </a:t>
            </a:r>
            <a:r>
              <a:rPr lang="en-US" sz="3200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₹2,92,876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Revenue: </a:t>
            </a:r>
            <a:r>
              <a:rPr lang="en-US" sz="3200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₹75,22,876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Costs: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Annual Server Cost: </a:t>
            </a:r>
            <a:r>
              <a:rPr lang="en-US" sz="3200" i="true" b="true">
                <a:solidFill>
                  <a:srgbClr val="80C772"/>
                </a:solidFill>
                <a:latin typeface="Poppins Bold Italics"/>
                <a:ea typeface="Poppins Bold Italics"/>
                <a:cs typeface="Poppins Bold Italics"/>
                <a:sym typeface="Poppins Bold Italics"/>
              </a:rPr>
              <a:t>₹10,000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Monthly Expenses: </a:t>
            </a:r>
            <a:r>
              <a:rPr lang="en-US" sz="3200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₹6,00,000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Sensor Installation Costs: </a:t>
            </a:r>
            <a:r>
              <a:rPr lang="en-US" sz="3200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₹57,84,000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 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: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Total Costs: </a:t>
            </a:r>
            <a:r>
              <a:rPr lang="en-US" sz="3200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₹63,94,000</a:t>
            </a: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32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Net Profit/Loss: </a:t>
            </a:r>
            <a:r>
              <a:rPr lang="en-US" sz="3200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₹11,28,876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b="true" sz="32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Profit/Loss Status: </a:t>
            </a:r>
            <a:r>
              <a:rPr lang="en-US" b="true" sz="3200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Profit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717344" y="843452"/>
            <a:ext cx="613661" cy="370495"/>
          </a:xfrm>
          <a:custGeom>
            <a:avLst/>
            <a:gdLst/>
            <a:ahLst/>
            <a:cxnLst/>
            <a:rect r="r" b="b" t="t" l="l"/>
            <a:pathLst>
              <a:path h="370495" w="613661">
                <a:moveTo>
                  <a:pt x="0" y="0"/>
                </a:moveTo>
                <a:lnTo>
                  <a:pt x="613661" y="0"/>
                </a:lnTo>
                <a:lnTo>
                  <a:pt x="613661" y="370496"/>
                </a:lnTo>
                <a:lnTo>
                  <a:pt x="0" y="3704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312576" y="3918363"/>
            <a:ext cx="5893637" cy="5893637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0947755" y="1773412"/>
            <a:ext cx="6555297" cy="198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38"/>
              </a:lnSpc>
            </a:pPr>
            <a:r>
              <a:rPr lang="en-US" b="true" sz="7875">
                <a:solidFill>
                  <a:srgbClr val="34937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Year 4 Profit</a:t>
            </a:r>
            <a:r>
              <a:rPr lang="en-US" b="true" sz="787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                      Projection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370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42416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61971" y="3172940"/>
            <a:ext cx="15783109" cy="4693816"/>
          </a:xfrm>
          <a:custGeom>
            <a:avLst/>
            <a:gdLst/>
            <a:ahLst/>
            <a:cxnLst/>
            <a:rect r="r" b="b" t="t" l="l"/>
            <a:pathLst>
              <a:path h="4693816" w="15783109">
                <a:moveTo>
                  <a:pt x="0" y="0"/>
                </a:moveTo>
                <a:lnTo>
                  <a:pt x="15783108" y="0"/>
                </a:lnTo>
                <a:lnTo>
                  <a:pt x="15783108" y="4693816"/>
                </a:lnTo>
                <a:lnTo>
                  <a:pt x="0" y="4693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81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80749" y="533400"/>
            <a:ext cx="14764601" cy="295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620"/>
              </a:lnSpc>
            </a:pPr>
            <a:r>
              <a:rPr lang="en-US" b="true" sz="23000" spc="-736">
                <a:solidFill>
                  <a:srgbClr val="FFFFFF"/>
                </a:solidFill>
                <a:latin typeface="TT Bluescreens Bold"/>
                <a:ea typeface="TT Bluescreens Bold"/>
                <a:cs typeface="TT Bluescreens Bold"/>
                <a:sym typeface="TT Bluescreens Bold"/>
              </a:rPr>
              <a:t>REDUCTION IN  COST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866608" y="2858615"/>
            <a:ext cx="14989329" cy="235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87"/>
              </a:lnSpc>
            </a:pPr>
            <a:r>
              <a:rPr lang="en-US" b="true" sz="13848">
                <a:solidFill>
                  <a:srgbClr val="000000"/>
                </a:solidFill>
                <a:latin typeface="Bio Rhyme Expanded Ultra-Bold"/>
                <a:ea typeface="Bio Rhyme Expanded Ultra-Bold"/>
                <a:cs typeface="Bio Rhyme Expanded Ultra-Bold"/>
                <a:sym typeface="Bio Rhyme Expanded Ultra-Bold"/>
              </a:rPr>
              <a:t>NOW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3097" y="8531225"/>
            <a:ext cx="7821841" cy="1406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*National Bank for Agriculture and Rural Development (NABARD) annual reports</a:t>
            </a:r>
          </a:p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*Commission for Agricultural Costs and</a:t>
            </a:r>
          </a:p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Prices (CACP)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370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781" y="839590"/>
            <a:ext cx="18771125" cy="444274"/>
            <a:chOff x="0" y="0"/>
            <a:chExt cx="4943835" cy="11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3835" cy="117010"/>
            </a:xfrm>
            <a:custGeom>
              <a:avLst/>
              <a:gdLst/>
              <a:ahLst/>
              <a:cxnLst/>
              <a:rect r="r" b="b" t="t" l="l"/>
              <a:pathLst>
                <a:path h="117010" w="4943835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100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6589159" y="8439578"/>
            <a:ext cx="2272060" cy="444274"/>
            <a:chOff x="0" y="0"/>
            <a:chExt cx="598403" cy="117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8403" cy="117010"/>
            </a:xfrm>
            <a:custGeom>
              <a:avLst/>
              <a:gdLst/>
              <a:ahLst/>
              <a:cxnLst/>
              <a:rect r="r" b="b" t="t" l="l"/>
              <a:pathLst>
                <a:path h="117010" w="598403">
                  <a:moveTo>
                    <a:pt x="0" y="0"/>
                  </a:moveTo>
                  <a:lnTo>
                    <a:pt x="598403" y="0"/>
                  </a:lnTo>
                  <a:lnTo>
                    <a:pt x="598403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1A5D3F">
                    <a:alpha val="0"/>
                  </a:srgbClr>
                </a:gs>
                <a:gs pos="50000">
                  <a:srgbClr val="1E3203">
                    <a:alpha val="100000"/>
                  </a:srgbClr>
                </a:gs>
                <a:gs pos="100000">
                  <a:srgbClr val="1F64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8403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628900" y="8661715"/>
            <a:ext cx="7315200" cy="1064029"/>
          </a:xfrm>
          <a:custGeom>
            <a:avLst/>
            <a:gdLst/>
            <a:ahLst/>
            <a:cxnLst/>
            <a:rect r="r" b="b" t="t" l="l"/>
            <a:pathLst>
              <a:path h="1064029" w="7315200">
                <a:moveTo>
                  <a:pt x="0" y="0"/>
                </a:moveTo>
                <a:lnTo>
                  <a:pt x="7315200" y="0"/>
                </a:lnTo>
                <a:lnTo>
                  <a:pt x="7315200" y="1064029"/>
                </a:lnTo>
                <a:lnTo>
                  <a:pt x="0" y="10640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57967" y="1899312"/>
            <a:ext cx="8030033" cy="7608208"/>
            <a:chOff x="0" y="0"/>
            <a:chExt cx="10706711" cy="10144277"/>
          </a:xfrm>
        </p:grpSpPr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4735140" y="0"/>
              <a:ext cx="5971570" cy="5971570"/>
              <a:chOff x="0" y="0"/>
              <a:chExt cx="14840029" cy="14840029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3" id="13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4417" t="0" r="-42567" b="0"/>
                </a:stretch>
              </a:blipFill>
            </p:spPr>
          </p:sp>
        </p:grpSp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0" y="0"/>
              <a:ext cx="5971570" cy="5971570"/>
              <a:chOff x="0" y="0"/>
              <a:chExt cx="14840029" cy="1484002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17" id="17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1847" t="0" r="-21847" b="0"/>
                </a:stretch>
              </a:blipFill>
            </p:spPr>
          </p:sp>
        </p:grpSp>
        <p:grpSp>
          <p:nvGrpSpPr>
            <p:cNvPr name="Group 18" id="18"/>
            <p:cNvGrpSpPr>
              <a:grpSpLocks noChangeAspect="true"/>
            </p:cNvGrpSpPr>
            <p:nvPr/>
          </p:nvGrpSpPr>
          <p:grpSpPr>
            <a:xfrm rot="0">
              <a:off x="2356612" y="4172707"/>
              <a:ext cx="5971570" cy="5971570"/>
              <a:chOff x="0" y="0"/>
              <a:chExt cx="14840029" cy="1484002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-366471" y="-11891"/>
                <a:ext cx="15572971" cy="14863810"/>
              </a:xfrm>
              <a:custGeom>
                <a:avLst/>
                <a:gdLst/>
                <a:ahLst/>
                <a:cxnLst/>
                <a:rect r="r" b="b" t="t" l="l"/>
                <a:pathLst>
                  <a:path h="14863810" w="15572971">
                    <a:moveTo>
                      <a:pt x="7786486" y="11891"/>
                    </a:moveTo>
                    <a:cubicBezTo>
                      <a:pt x="5127664" y="0"/>
                      <a:pt x="2665709" y="1411641"/>
                      <a:pt x="1332855" y="3712286"/>
                    </a:cubicBezTo>
                    <a:cubicBezTo>
                      <a:pt x="0" y="6012931"/>
                      <a:pt x="0" y="8850880"/>
                      <a:pt x="1332855" y="11151525"/>
                    </a:cubicBezTo>
                    <a:cubicBezTo>
                      <a:pt x="2665709" y="13452170"/>
                      <a:pt x="5127664" y="14863811"/>
                      <a:pt x="7786486" y="14851920"/>
                    </a:cubicBezTo>
                    <a:cubicBezTo>
                      <a:pt x="10445306" y="14863811"/>
                      <a:pt x="12907262" y="13452170"/>
                      <a:pt x="14240117" y="11151525"/>
                    </a:cubicBezTo>
                    <a:cubicBezTo>
                      <a:pt x="15572971" y="8850880"/>
                      <a:pt x="15572971" y="6012931"/>
                      <a:pt x="14240117" y="3712286"/>
                    </a:cubicBezTo>
                    <a:cubicBezTo>
                      <a:pt x="12907262" y="1411641"/>
                      <a:pt x="10445306" y="0"/>
                      <a:pt x="7786486" y="11891"/>
                    </a:cubicBezTo>
                    <a:close/>
                  </a:path>
                </a:pathLst>
              </a:custGeom>
              <a:solidFill>
                <a:srgbClr val="94B143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-156193" y="188812"/>
                <a:ext cx="15152415" cy="14462405"/>
              </a:xfrm>
              <a:custGeom>
                <a:avLst/>
                <a:gdLst/>
                <a:ahLst/>
                <a:cxnLst/>
                <a:rect r="r" b="b" t="t" l="l"/>
                <a:pathLst>
                  <a:path h="14462405" w="15152415">
                    <a:moveTo>
                      <a:pt x="7576208" y="11570"/>
                    </a:moveTo>
                    <a:cubicBezTo>
                      <a:pt x="4989189" y="0"/>
                      <a:pt x="2593721" y="1373519"/>
                      <a:pt x="1296860" y="3612034"/>
                    </a:cubicBezTo>
                    <a:cubicBezTo>
                      <a:pt x="0" y="5850548"/>
                      <a:pt x="0" y="8611857"/>
                      <a:pt x="1296860" y="10850372"/>
                    </a:cubicBezTo>
                    <a:cubicBezTo>
                      <a:pt x="2593721" y="13088886"/>
                      <a:pt x="4989189" y="14462405"/>
                      <a:pt x="7576208" y="14450835"/>
                    </a:cubicBezTo>
                    <a:cubicBezTo>
                      <a:pt x="10163226" y="14462405"/>
                      <a:pt x="12558694" y="13088886"/>
                      <a:pt x="13855555" y="10850372"/>
                    </a:cubicBezTo>
                    <a:cubicBezTo>
                      <a:pt x="15152416" y="8611857"/>
                      <a:pt x="15152416" y="5850548"/>
                      <a:pt x="13855555" y="3612034"/>
                    </a:cubicBezTo>
                    <a:cubicBezTo>
                      <a:pt x="12558694" y="1373519"/>
                      <a:pt x="10163226" y="0"/>
                      <a:pt x="7576208" y="1157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223301" y="551024"/>
                <a:ext cx="14393427" cy="13737979"/>
              </a:xfrm>
              <a:custGeom>
                <a:avLst/>
                <a:gdLst/>
                <a:ahLst/>
                <a:cxnLst/>
                <a:rect r="r" b="b" t="t" l="l"/>
                <a:pathLst>
                  <a:path h="13737979" w="14393427">
                    <a:moveTo>
                      <a:pt x="7196714" y="10990"/>
                    </a:moveTo>
                    <a:cubicBezTo>
                      <a:pt x="4739280" y="0"/>
                      <a:pt x="2463801" y="1304719"/>
                      <a:pt x="1231900" y="3431106"/>
                    </a:cubicBezTo>
                    <a:cubicBezTo>
                      <a:pt x="0" y="5557493"/>
                      <a:pt x="0" y="8180487"/>
                      <a:pt x="1231900" y="10306874"/>
                    </a:cubicBezTo>
                    <a:cubicBezTo>
                      <a:pt x="2463801" y="12433261"/>
                      <a:pt x="4739280" y="13737980"/>
                      <a:pt x="7196714" y="13726990"/>
                    </a:cubicBezTo>
                    <a:cubicBezTo>
                      <a:pt x="9654147" y="13737980"/>
                      <a:pt x="11929626" y="12433261"/>
                      <a:pt x="13161527" y="10306874"/>
                    </a:cubicBezTo>
                    <a:cubicBezTo>
                      <a:pt x="14393427" y="8180487"/>
                      <a:pt x="14393427" y="5557493"/>
                      <a:pt x="13161527" y="3431106"/>
                    </a:cubicBezTo>
                    <a:cubicBezTo>
                      <a:pt x="11929626" y="1304719"/>
                      <a:pt x="9654147" y="0"/>
                      <a:pt x="7196714" y="1099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38100" t="0" r="-38100" b="0"/>
                </a:stretch>
              </a:blipFill>
            </p:spPr>
          </p:sp>
        </p:grpSp>
      </p:grpSp>
      <p:sp>
        <p:nvSpPr>
          <p:cNvPr name="TextBox 22" id="22"/>
          <p:cNvSpPr txBox="true"/>
          <p:nvPr/>
        </p:nvSpPr>
        <p:spPr>
          <a:xfrm rot="0">
            <a:off x="429472" y="1807593"/>
            <a:ext cx="6117120" cy="10337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80C772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 Farmers’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98587" y="2936633"/>
            <a:ext cx="10154630" cy="981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5"/>
              </a:lnSpc>
            </a:pPr>
            <a:r>
              <a:rPr lang="en-US" sz="7500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Financial Balance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60562" y="4435475"/>
            <a:ext cx="9030680" cy="526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b="true" sz="2499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First Year: </a:t>
            </a: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The farmer spends ₹10,000 on sensor installationand ₹196 on the app subscription but saves ₹86,500 in operational costs and increased revenue. This results in a net financial gain of ₹76,304 in the first year alone.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-&gt; Subsequent Years: </a:t>
            </a: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From the second year onwards, the farmer only pays for the app subscription, so the net financial benefit increases to ₹86,304 annually.</a:t>
            </a:r>
          </a:p>
          <a:p>
            <a:pPr algn="just">
              <a:lnSpc>
                <a:spcPts val="3499"/>
              </a:lnSpc>
              <a:spcBef>
                <a:spcPct val="0"/>
              </a:spcBef>
            </a:pPr>
            <a:r>
              <a:rPr lang="en-US" b="true" sz="2499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Over a 5-year period: a farmer could save up to ₹4,31,520 using the app (₹86,304 x 5), significantly improving their profitability and financial health.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2717344" y="843452"/>
            <a:ext cx="613661" cy="370495"/>
          </a:xfrm>
          <a:custGeom>
            <a:avLst/>
            <a:gdLst/>
            <a:ahLst/>
            <a:cxnLst/>
            <a:rect r="r" b="b" t="t" l="l"/>
            <a:pathLst>
              <a:path h="370495" w="613661">
                <a:moveTo>
                  <a:pt x="0" y="0"/>
                </a:moveTo>
                <a:lnTo>
                  <a:pt x="613661" y="0"/>
                </a:lnTo>
                <a:lnTo>
                  <a:pt x="613661" y="370496"/>
                </a:lnTo>
                <a:lnTo>
                  <a:pt x="0" y="3704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370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17426" y="2006277"/>
            <a:ext cx="18517556" cy="1934788"/>
            <a:chOff x="0" y="0"/>
            <a:chExt cx="5561784" cy="5811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61784" cy="581117"/>
            </a:xfrm>
            <a:custGeom>
              <a:avLst/>
              <a:gdLst/>
              <a:ahLst/>
              <a:cxnLst/>
              <a:rect r="r" b="b" t="t" l="l"/>
              <a:pathLst>
                <a:path h="581117" w="5561784">
                  <a:moveTo>
                    <a:pt x="0" y="0"/>
                  </a:moveTo>
                  <a:lnTo>
                    <a:pt x="5561784" y="0"/>
                  </a:lnTo>
                  <a:lnTo>
                    <a:pt x="5561784" y="581117"/>
                  </a:lnTo>
                  <a:lnTo>
                    <a:pt x="0" y="581117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50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61784" cy="619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3980829" y="3848383"/>
            <a:ext cx="1934788" cy="1934788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24590" t="0" r="-2459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828488" y="3941065"/>
            <a:ext cx="17283107" cy="1934788"/>
            <a:chOff x="0" y="0"/>
            <a:chExt cx="5191015" cy="58111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91015" cy="581117"/>
            </a:xfrm>
            <a:custGeom>
              <a:avLst/>
              <a:gdLst/>
              <a:ahLst/>
              <a:cxnLst/>
              <a:rect r="r" b="b" t="t" l="l"/>
              <a:pathLst>
                <a:path h="581117" w="5191015">
                  <a:moveTo>
                    <a:pt x="0" y="0"/>
                  </a:moveTo>
                  <a:lnTo>
                    <a:pt x="5191015" y="0"/>
                  </a:lnTo>
                  <a:lnTo>
                    <a:pt x="5191015" y="581117"/>
                  </a:lnTo>
                  <a:lnTo>
                    <a:pt x="0" y="581117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49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91015" cy="619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0573584" y="1899307"/>
            <a:ext cx="1953838" cy="1953838"/>
            <a:chOff x="0" y="0"/>
            <a:chExt cx="14840029" cy="148400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33483" t="0" r="-33483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-646640" y="5845084"/>
            <a:ext cx="16460141" cy="1934788"/>
            <a:chOff x="0" y="0"/>
            <a:chExt cx="4943835" cy="58111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43835" cy="581117"/>
            </a:xfrm>
            <a:custGeom>
              <a:avLst/>
              <a:gdLst/>
              <a:ahLst/>
              <a:cxnLst/>
              <a:rect r="r" b="b" t="t" l="l"/>
              <a:pathLst>
                <a:path h="581117" w="4943835">
                  <a:moveTo>
                    <a:pt x="0" y="0"/>
                  </a:moveTo>
                  <a:lnTo>
                    <a:pt x="4943835" y="0"/>
                  </a:lnTo>
                  <a:lnTo>
                    <a:pt x="4943835" y="581117"/>
                  </a:lnTo>
                  <a:lnTo>
                    <a:pt x="0" y="581117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49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4943835" cy="619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0573584" y="5783171"/>
            <a:ext cx="1934788" cy="1934788"/>
            <a:chOff x="0" y="0"/>
            <a:chExt cx="14840029" cy="1484002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4"/>
              <a:stretch>
                <a:fillRect l="-57357" t="0" r="-19626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04893" y="7779872"/>
            <a:ext cx="17283107" cy="1934788"/>
            <a:chOff x="0" y="0"/>
            <a:chExt cx="5191015" cy="58111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191015" cy="581117"/>
            </a:xfrm>
            <a:custGeom>
              <a:avLst/>
              <a:gdLst/>
              <a:ahLst/>
              <a:cxnLst/>
              <a:rect r="r" b="b" t="t" l="l"/>
              <a:pathLst>
                <a:path h="581117" w="5191015">
                  <a:moveTo>
                    <a:pt x="0" y="0"/>
                  </a:moveTo>
                  <a:lnTo>
                    <a:pt x="5191015" y="0"/>
                  </a:lnTo>
                  <a:lnTo>
                    <a:pt x="5191015" y="581117"/>
                  </a:lnTo>
                  <a:lnTo>
                    <a:pt x="0" y="581117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49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191015" cy="6192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3939318" y="7738361"/>
            <a:ext cx="2017809" cy="2017809"/>
            <a:chOff x="0" y="0"/>
            <a:chExt cx="14840029" cy="1484002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5"/>
              <a:stretch>
                <a:fillRect l="117" t="0" r="117" b="0"/>
              </a:stretch>
            </a:blip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12508372" y="539347"/>
            <a:ext cx="5487364" cy="209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51"/>
              </a:lnSpc>
            </a:pPr>
            <a:r>
              <a:rPr lang="en-US" b="true" sz="8300">
                <a:solidFill>
                  <a:srgbClr val="80C772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TARGET MARKET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548799" y="2743948"/>
            <a:ext cx="3446936" cy="579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6"/>
              </a:lnSpc>
            </a:pPr>
            <a:r>
              <a:rPr lang="en-US" sz="4501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OVERVIEW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689406" y="4141090"/>
            <a:ext cx="9703144" cy="1425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80C77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-&gt; Educational and Research Institutions:</a:t>
            </a:r>
            <a:r>
              <a:rPr lang="en-US" sz="2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Focus on innovative agricultural research and technology. Collaborations enhance student learning and practical skills.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258595" y="2411223"/>
            <a:ext cx="10211447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80C77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-&gt; Early Adopters: </a:t>
            </a:r>
            <a:r>
              <a:rPr lang="en-US" sz="2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Individuals eager to try new agricultural technologies. Their feedback is crucial for product improvement and influencing others.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258595" y="6104453"/>
            <a:ext cx="10017808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80C77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-&gt; Agri-Cooperatives:</a:t>
            </a:r>
            <a:r>
              <a:rPr lang="en-US" sz="2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Farmer groups that collaborate for mutual benefits. They offer opportunities for bulk purchasing and greater technology adoption.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7402649" y="8195349"/>
            <a:ext cx="10211447" cy="107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>
                <a:solidFill>
                  <a:srgbClr val="80C77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-&gt; Small, Medium, and Urban Farmers: </a:t>
            </a:r>
            <a:r>
              <a:rPr lang="en-US" b="true" sz="20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Seek cost-effective, sustainable solutions for improved productivity. Tailored, space-efficient, and resource-conserving support is key.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258595" y="173125"/>
            <a:ext cx="613661" cy="370495"/>
          </a:xfrm>
          <a:custGeom>
            <a:avLst/>
            <a:gdLst/>
            <a:ahLst/>
            <a:cxnLst/>
            <a:rect r="r" b="b" t="t" l="l"/>
            <a:pathLst>
              <a:path h="370495" w="613661">
                <a:moveTo>
                  <a:pt x="0" y="0"/>
                </a:moveTo>
                <a:lnTo>
                  <a:pt x="613661" y="0"/>
                </a:lnTo>
                <a:lnTo>
                  <a:pt x="613661" y="370495"/>
                </a:lnTo>
                <a:lnTo>
                  <a:pt x="0" y="370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14370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5781" y="839590"/>
            <a:ext cx="18771125" cy="444274"/>
            <a:chOff x="0" y="0"/>
            <a:chExt cx="4943835" cy="11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43835" cy="117010"/>
            </a:xfrm>
            <a:custGeom>
              <a:avLst/>
              <a:gdLst/>
              <a:ahLst/>
              <a:cxnLst/>
              <a:rect r="r" b="b" t="t" l="l"/>
              <a:pathLst>
                <a:path h="117010" w="4943835">
                  <a:moveTo>
                    <a:pt x="0" y="0"/>
                  </a:moveTo>
                  <a:lnTo>
                    <a:pt x="4943835" y="0"/>
                  </a:lnTo>
                  <a:lnTo>
                    <a:pt x="4943835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54B087">
                    <a:alpha val="0"/>
                  </a:srgbClr>
                </a:gs>
                <a:gs pos="50000">
                  <a:srgbClr val="304D0A">
                    <a:alpha val="100000"/>
                  </a:srgbClr>
                </a:gs>
                <a:gs pos="100000">
                  <a:srgbClr val="54B087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43835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6589159" y="8439578"/>
            <a:ext cx="2272060" cy="444274"/>
            <a:chOff x="0" y="0"/>
            <a:chExt cx="598403" cy="1170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8403" cy="117010"/>
            </a:xfrm>
            <a:custGeom>
              <a:avLst/>
              <a:gdLst/>
              <a:ahLst/>
              <a:cxnLst/>
              <a:rect r="r" b="b" t="t" l="l"/>
              <a:pathLst>
                <a:path h="117010" w="598403">
                  <a:moveTo>
                    <a:pt x="0" y="0"/>
                  </a:moveTo>
                  <a:lnTo>
                    <a:pt x="598403" y="0"/>
                  </a:lnTo>
                  <a:lnTo>
                    <a:pt x="598403" y="117010"/>
                  </a:lnTo>
                  <a:lnTo>
                    <a:pt x="0" y="117010"/>
                  </a:lnTo>
                  <a:close/>
                </a:path>
              </a:pathLst>
            </a:custGeom>
            <a:gradFill rotWithShape="true">
              <a:gsLst>
                <a:gs pos="0">
                  <a:srgbClr val="1A5D3F">
                    <a:alpha val="0"/>
                  </a:srgbClr>
                </a:gs>
                <a:gs pos="50000">
                  <a:srgbClr val="1E3203">
                    <a:alpha val="100000"/>
                  </a:srgbClr>
                </a:gs>
                <a:gs pos="100000">
                  <a:srgbClr val="1F6445">
                    <a:alpha val="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98403" cy="1551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912337" y="7525685"/>
            <a:ext cx="1950412" cy="1914950"/>
          </a:xfrm>
          <a:custGeom>
            <a:avLst/>
            <a:gdLst/>
            <a:ahLst/>
            <a:cxnLst/>
            <a:rect r="r" b="b" t="t" l="l"/>
            <a:pathLst>
              <a:path h="1914950" w="1950412">
                <a:moveTo>
                  <a:pt x="0" y="0"/>
                </a:moveTo>
                <a:lnTo>
                  <a:pt x="1950412" y="0"/>
                </a:lnTo>
                <a:lnTo>
                  <a:pt x="1950412" y="1914950"/>
                </a:lnTo>
                <a:lnTo>
                  <a:pt x="0" y="191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11087" y="7370083"/>
            <a:ext cx="4167025" cy="2916917"/>
            <a:chOff x="0" y="0"/>
            <a:chExt cx="5556033" cy="388922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56033" cy="3889223"/>
            </a:xfrm>
            <a:custGeom>
              <a:avLst/>
              <a:gdLst/>
              <a:ahLst/>
              <a:cxnLst/>
              <a:rect r="r" b="b" t="t" l="l"/>
              <a:pathLst>
                <a:path h="3889223" w="5556033">
                  <a:moveTo>
                    <a:pt x="0" y="0"/>
                  </a:moveTo>
                  <a:lnTo>
                    <a:pt x="5556033" y="0"/>
                  </a:lnTo>
                  <a:lnTo>
                    <a:pt x="5556033" y="3889223"/>
                  </a:lnTo>
                  <a:lnTo>
                    <a:pt x="0" y="3889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717344" y="843452"/>
            <a:ext cx="613661" cy="370495"/>
          </a:xfrm>
          <a:custGeom>
            <a:avLst/>
            <a:gdLst/>
            <a:ahLst/>
            <a:cxnLst/>
            <a:rect r="r" b="b" t="t" l="l"/>
            <a:pathLst>
              <a:path h="370495" w="613661">
                <a:moveTo>
                  <a:pt x="0" y="0"/>
                </a:moveTo>
                <a:lnTo>
                  <a:pt x="613661" y="0"/>
                </a:lnTo>
                <a:lnTo>
                  <a:pt x="613661" y="370496"/>
                </a:lnTo>
                <a:lnTo>
                  <a:pt x="0" y="370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11087" y="1300093"/>
            <a:ext cx="4208547" cy="2809205"/>
          </a:xfrm>
          <a:custGeom>
            <a:avLst/>
            <a:gdLst/>
            <a:ahLst/>
            <a:cxnLst/>
            <a:rect r="r" b="b" t="t" l="l"/>
            <a:pathLst>
              <a:path h="2809205" w="4208547">
                <a:moveTo>
                  <a:pt x="0" y="0"/>
                </a:moveTo>
                <a:lnTo>
                  <a:pt x="4208547" y="0"/>
                </a:lnTo>
                <a:lnTo>
                  <a:pt x="4208547" y="2809205"/>
                </a:lnTo>
                <a:lnTo>
                  <a:pt x="0" y="28092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071988" y="4141075"/>
            <a:ext cx="4216012" cy="3229008"/>
          </a:xfrm>
          <a:custGeom>
            <a:avLst/>
            <a:gdLst/>
            <a:ahLst/>
            <a:cxnLst/>
            <a:rect r="r" b="b" t="t" l="l"/>
            <a:pathLst>
              <a:path h="3229008" w="4216012">
                <a:moveTo>
                  <a:pt x="0" y="0"/>
                </a:moveTo>
                <a:lnTo>
                  <a:pt x="4216012" y="0"/>
                </a:lnTo>
                <a:lnTo>
                  <a:pt x="4216012" y="3229008"/>
                </a:lnTo>
                <a:lnTo>
                  <a:pt x="0" y="322900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6559" t="0" r="-8689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52495" y="1930986"/>
            <a:ext cx="9785084" cy="2679692"/>
            <a:chOff x="0" y="0"/>
            <a:chExt cx="13046778" cy="3572922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41358" y="190500"/>
              <a:ext cx="10156412" cy="1524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245"/>
                </a:lnSpc>
              </a:pPr>
              <a:r>
                <a:rPr lang="en-US" sz="8500" b="true">
                  <a:solidFill>
                    <a:srgbClr val="80C772"/>
                  </a:solidFill>
                  <a:latin typeface="Montserrat Semi-Bold"/>
                  <a:ea typeface="Montserrat Semi-Bold"/>
                  <a:cs typeface="Montserrat Semi-Bold"/>
                  <a:sym typeface="Montserrat Semi-Bold"/>
                </a:rPr>
                <a:t>MARKETING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704192"/>
              <a:ext cx="13046778" cy="1868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088"/>
                </a:lnSpc>
              </a:pPr>
              <a:r>
                <a:rPr lang="en-US" sz="10400" b="true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STRATEGIES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52495" y="5086350"/>
            <a:ext cx="9091597" cy="4097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-&gt; Awareness Campaigns:</a:t>
            </a:r>
            <a:r>
              <a:rPr lang="en-US" sz="1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Educate target audiences via social media, local events, and seminars. Collaborate with agricultural influencers to expand reach and credibility.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1799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Workshops: </a:t>
            </a:r>
            <a:r>
              <a:rPr lang="en-US" sz="1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Conduct hands-on workshops to showcase product features. Partner with educational institutions and agri-cooperatives to build trust.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-&gt;</a:t>
            </a:r>
            <a:r>
              <a:rPr lang="en-US" sz="1799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Incentive Programs:</a:t>
            </a:r>
            <a:r>
              <a:rPr lang="en-US" sz="1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Offer discounts, free trials, and referral programs to early adopters. Incentivize long-term user commitments.</a:t>
            </a:r>
          </a:p>
          <a:p>
            <a:pPr algn="l">
              <a:lnSpc>
                <a:spcPts val="2519"/>
              </a:lnSpc>
            </a:pPr>
          </a:p>
          <a:p>
            <a:pPr algn="l">
              <a:lnSpc>
                <a:spcPts val="2519"/>
              </a:lnSpc>
            </a:pPr>
            <a:r>
              <a:rPr lang="en-US" sz="1799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-&gt; </a:t>
            </a:r>
            <a:r>
              <a:rPr lang="en-US" sz="1799" b="true">
                <a:solidFill>
                  <a:srgbClr val="80C772"/>
                </a:solidFill>
                <a:latin typeface="Poppins Bold"/>
                <a:ea typeface="Poppins Bold"/>
                <a:cs typeface="Poppins Bold"/>
                <a:sym typeface="Poppins Bold"/>
              </a:rPr>
              <a:t>Digital Marketing:</a:t>
            </a:r>
            <a:r>
              <a:rPr lang="en-US" sz="17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Target urban farmers and students through social media, success stories, and SEO strategies to boost online presence.</a:t>
            </a:r>
          </a:p>
          <a:p>
            <a:pPr algn="l">
              <a:lnSpc>
                <a:spcPts val="25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DAGSUuJJS88</dc:identifier>
  <dcterms:modified xsi:type="dcterms:W3CDTF">2011-08-01T06:04:30Z</dcterms:modified>
  <cp:revision>1</cp:revision>
  <dc:title>CROP-CORE-TECH</dc:title>
</cp:coreProperties>
</file>